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3" r:id="rId1"/>
  </p:sldMasterIdLst>
  <p:notesMasterIdLst>
    <p:notesMasterId r:id="rId25"/>
  </p:notesMasterIdLst>
  <p:sldIdLst>
    <p:sldId id="256" r:id="rId2"/>
    <p:sldId id="258" r:id="rId3"/>
    <p:sldId id="295" r:id="rId4"/>
    <p:sldId id="257" r:id="rId5"/>
    <p:sldId id="292" r:id="rId6"/>
    <p:sldId id="277" r:id="rId7"/>
    <p:sldId id="279" r:id="rId8"/>
    <p:sldId id="281" r:id="rId9"/>
    <p:sldId id="278" r:id="rId10"/>
    <p:sldId id="294" r:id="rId11"/>
    <p:sldId id="259" r:id="rId12"/>
    <p:sldId id="286" r:id="rId13"/>
    <p:sldId id="288" r:id="rId14"/>
    <p:sldId id="260" r:id="rId15"/>
    <p:sldId id="290" r:id="rId16"/>
    <p:sldId id="285" r:id="rId17"/>
    <p:sldId id="289" r:id="rId18"/>
    <p:sldId id="283" r:id="rId19"/>
    <p:sldId id="282" r:id="rId20"/>
    <p:sldId id="280" r:id="rId21"/>
    <p:sldId id="293" r:id="rId22"/>
    <p:sldId id="291" r:id="rId23"/>
    <p:sldId id="27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055B01-B866-F0A8-535F-3C2C56703893}" name="Thompson, Tiffany" initials="TT" userId="S::thompsont4@uthscsa.edu::be184a8c-14b7-41a4-9e15-b6a3b64addc5" providerId="AD"/>
  <p188:author id="{0F31ED73-3FEC-80D1-D2E0-C76CE8D942A1}" name="Raabe, Timothy D" initials="RTD" userId="S::raabe@uthscsa.edu::8c81f8e8-e8bd-4286-98a8-e5a5aad98fa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2" autoAdjust="0"/>
    <p:restoredTop sz="93605"/>
  </p:normalViewPr>
  <p:slideViewPr>
    <p:cSldViewPr snapToGrid="0" snapToObjects="1">
      <p:cViewPr varScale="1">
        <p:scale>
          <a:sx n="97" d="100"/>
          <a:sy n="97" d="100"/>
        </p:scale>
        <p:origin x="68" y="12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B6DEB7-D419-6844-BD86-C60DBF4CC882}" type="datetimeFigureOut">
              <a:rPr lang="en-US" smtClean="0"/>
              <a:t>7/21/2022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2EBB7C-A487-3D43-90C5-D8759B502291}" type="slidenum">
              <a:rPr lang="en-US" smtClean="0"/>
              <a:t>‹#›</a:t>
            </a:fld>
            <a:endParaRPr lang="en-US"/>
          </a:p>
        </p:txBody>
      </p:sp>
    </p:spTree>
    <p:extLst>
      <p:ext uri="{BB962C8B-B14F-4D97-AF65-F5344CB8AC3E}">
        <p14:creationId xmlns:p14="http://schemas.microsoft.com/office/powerpoint/2010/main" val="580185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2EBB7C-A487-3D43-90C5-D8759B502291}" type="slidenum">
              <a:rPr lang="en-US" smtClean="0"/>
              <a:t>19</a:t>
            </a:fld>
            <a:endParaRPr lang="en-US"/>
          </a:p>
        </p:txBody>
      </p:sp>
    </p:spTree>
    <p:extLst>
      <p:ext uri="{BB962C8B-B14F-4D97-AF65-F5344CB8AC3E}">
        <p14:creationId xmlns:p14="http://schemas.microsoft.com/office/powerpoint/2010/main" val="1332544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A361604-4F0E-794D-9E82-902F71B8E6A4}" type="datetimeFigureOut">
              <a:rPr lang="en-US" smtClean="0"/>
              <a:t>7/21/2022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38A328D-E338-C446-8E3B-4FEBCF39176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567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361604-4F0E-794D-9E82-902F71B8E6A4}" type="datetimeFigureOut">
              <a:rPr lang="en-US" smtClean="0"/>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A328D-E338-C446-8E3B-4FEBCF39176F}" type="slidenum">
              <a:rPr lang="en-US" smtClean="0"/>
              <a:t>‹#›</a:t>
            </a:fld>
            <a:endParaRPr lang="en-US"/>
          </a:p>
        </p:txBody>
      </p:sp>
    </p:spTree>
    <p:extLst>
      <p:ext uri="{BB962C8B-B14F-4D97-AF65-F5344CB8AC3E}">
        <p14:creationId xmlns:p14="http://schemas.microsoft.com/office/powerpoint/2010/main" val="629060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361604-4F0E-794D-9E82-902F71B8E6A4}"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A328D-E338-C446-8E3B-4FEBCF39176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3443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361604-4F0E-794D-9E82-902F71B8E6A4}"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A328D-E338-C446-8E3B-4FEBCF39176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7733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361604-4F0E-794D-9E82-902F71B8E6A4}"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A328D-E338-C446-8E3B-4FEBCF39176F}" type="slidenum">
              <a:rPr lang="en-US" smtClean="0"/>
              <a:t>‹#›</a:t>
            </a:fld>
            <a:endParaRPr lang="en-US"/>
          </a:p>
        </p:txBody>
      </p:sp>
    </p:spTree>
    <p:extLst>
      <p:ext uri="{BB962C8B-B14F-4D97-AF65-F5344CB8AC3E}">
        <p14:creationId xmlns:p14="http://schemas.microsoft.com/office/powerpoint/2010/main" val="3494962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361604-4F0E-794D-9E82-902F71B8E6A4}"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A328D-E338-C446-8E3B-4FEBCF39176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3208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361604-4F0E-794D-9E82-902F71B8E6A4}"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A328D-E338-C446-8E3B-4FEBCF39176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2852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361604-4F0E-794D-9E82-902F71B8E6A4}"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A328D-E338-C446-8E3B-4FEBCF39176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0442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361604-4F0E-794D-9E82-902F71B8E6A4}"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A328D-E338-C446-8E3B-4FEBCF39176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7073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361604-4F0E-794D-9E82-902F71B8E6A4}"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A328D-E338-C446-8E3B-4FEBCF39176F}" type="slidenum">
              <a:rPr lang="en-US" smtClean="0"/>
              <a:t>‹#›</a:t>
            </a:fld>
            <a:endParaRPr lang="en-US"/>
          </a:p>
        </p:txBody>
      </p:sp>
    </p:spTree>
    <p:extLst>
      <p:ext uri="{BB962C8B-B14F-4D97-AF65-F5344CB8AC3E}">
        <p14:creationId xmlns:p14="http://schemas.microsoft.com/office/powerpoint/2010/main" val="1169994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361604-4F0E-794D-9E82-902F71B8E6A4}" type="datetimeFigureOut">
              <a:rPr lang="en-US" smtClean="0"/>
              <a:t>7/21/2022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8A328D-E338-C446-8E3B-4FEBCF39176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550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361604-4F0E-794D-9E82-902F71B8E6A4}" type="datetimeFigureOut">
              <a:rPr lang="en-US" smtClean="0"/>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A328D-E338-C446-8E3B-4FEBCF39176F}" type="slidenum">
              <a:rPr lang="en-US" smtClean="0"/>
              <a:t>‹#›</a:t>
            </a:fld>
            <a:endParaRPr lang="en-US"/>
          </a:p>
        </p:txBody>
      </p:sp>
    </p:spTree>
    <p:extLst>
      <p:ext uri="{BB962C8B-B14F-4D97-AF65-F5344CB8AC3E}">
        <p14:creationId xmlns:p14="http://schemas.microsoft.com/office/powerpoint/2010/main" val="3016671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361604-4F0E-794D-9E82-902F71B8E6A4}" type="datetimeFigureOut">
              <a:rPr lang="en-US" smtClean="0"/>
              <a:t>7/21/2022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8A328D-E338-C446-8E3B-4FEBCF39176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5435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361604-4F0E-794D-9E82-902F71B8E6A4}" type="datetimeFigureOut">
              <a:rPr lang="en-US" smtClean="0"/>
              <a:t>7/21/2022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8A328D-E338-C446-8E3B-4FEBCF39176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0109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361604-4F0E-794D-9E82-902F71B8E6A4}" type="datetimeFigureOut">
              <a:rPr lang="en-US" smtClean="0"/>
              <a:t>7/21/2022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8A328D-E338-C446-8E3B-4FEBCF39176F}" type="slidenum">
              <a:rPr lang="en-US" smtClean="0"/>
              <a:t>‹#›</a:t>
            </a:fld>
            <a:endParaRPr lang="en-US"/>
          </a:p>
        </p:txBody>
      </p:sp>
    </p:spTree>
    <p:extLst>
      <p:ext uri="{BB962C8B-B14F-4D97-AF65-F5344CB8AC3E}">
        <p14:creationId xmlns:p14="http://schemas.microsoft.com/office/powerpoint/2010/main" val="1286967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361604-4F0E-794D-9E82-902F71B8E6A4}" type="datetimeFigureOut">
              <a:rPr lang="en-US" smtClean="0"/>
              <a:t>7/21/2022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8A328D-E338-C446-8E3B-4FEBCF39176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4400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361604-4F0E-794D-9E82-902F71B8E6A4}" type="datetimeFigureOut">
              <a:rPr lang="en-US" smtClean="0"/>
              <a:t>7/21/2022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8A328D-E338-C446-8E3B-4FEBCF39176F}" type="slidenum">
              <a:rPr lang="en-US" smtClean="0"/>
              <a:t>‹#›</a:t>
            </a:fld>
            <a:endParaRPr lang="en-US"/>
          </a:p>
        </p:txBody>
      </p:sp>
    </p:spTree>
    <p:extLst>
      <p:ext uri="{BB962C8B-B14F-4D97-AF65-F5344CB8AC3E}">
        <p14:creationId xmlns:p14="http://schemas.microsoft.com/office/powerpoint/2010/main" val="2102725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A361604-4F0E-794D-9E82-902F71B8E6A4}" type="datetimeFigureOut">
              <a:rPr lang="en-US" smtClean="0"/>
              <a:t>7/21/2022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8A328D-E338-C446-8E3B-4FEBCF39176F}" type="slidenum">
              <a:rPr lang="en-US" smtClean="0"/>
              <a:t>‹#›</a:t>
            </a:fld>
            <a:endParaRPr lang="en-US"/>
          </a:p>
        </p:txBody>
      </p:sp>
    </p:spTree>
    <p:extLst>
      <p:ext uri="{BB962C8B-B14F-4D97-AF65-F5344CB8AC3E}">
        <p14:creationId xmlns:p14="http://schemas.microsoft.com/office/powerpoint/2010/main" val="1941667177"/>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 id="2147483928" r:id="rId15"/>
    <p:sldLayoutId id="2147483929" r:id="rId16"/>
    <p:sldLayoutId id="214748393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uthscsa.edu/academics/biomedical-sciences/dissertationthesis-guidelin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hdbookbinding.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book1one.com/Academic-Books/Theses-Dissertations" TargetMode="External"/><Relationship Id="rId4" Type="http://schemas.openxmlformats.org/officeDocument/2006/relationships/hyperlink" Target="https://www.thesisondemand.com/"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www.uthscsa.edu/academics/biomedical-sciences/student-life/graduatio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disspub@proquest.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uthscsa.edu/academics/biomedical-sciences/dissertationthesis-guidelines" TargetMode="External"/><Relationship Id="rId2" Type="http://schemas.openxmlformats.org/officeDocument/2006/relationships/hyperlink" Target="https://www.uthscsa.edu/academics/biomedical-sciences/student-life/graduatio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uthscsa.edu/academics/biomedical-sciences/student-life/gradua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CBFF2-F52D-DC43-9430-4127A45F3AD5}"/>
              </a:ext>
            </a:extLst>
          </p:cNvPr>
          <p:cNvSpPr>
            <a:spLocks noGrp="1"/>
          </p:cNvSpPr>
          <p:nvPr>
            <p:ph type="ctrTitle"/>
          </p:nvPr>
        </p:nvSpPr>
        <p:spPr/>
        <p:txBody>
          <a:bodyPr/>
          <a:lstStyle/>
          <a:p>
            <a:r>
              <a:rPr lang="en-US" dirty="0"/>
              <a:t>Dissertation/Thesis Guidelines</a:t>
            </a:r>
          </a:p>
        </p:txBody>
      </p:sp>
      <p:sp>
        <p:nvSpPr>
          <p:cNvPr id="3" name="Subtitle 2">
            <a:extLst>
              <a:ext uri="{FF2B5EF4-FFF2-40B4-BE49-F238E27FC236}">
                <a16:creationId xmlns:a16="http://schemas.microsoft.com/office/drawing/2014/main" id="{9B1C4CD8-D792-DD44-B323-C639E2D898FD}"/>
              </a:ext>
            </a:extLst>
          </p:cNvPr>
          <p:cNvSpPr>
            <a:spLocks noGrp="1"/>
          </p:cNvSpPr>
          <p:nvPr>
            <p:ph type="subTitle" idx="1"/>
          </p:nvPr>
        </p:nvSpPr>
        <p:spPr/>
        <p:txBody>
          <a:bodyPr/>
          <a:lstStyle/>
          <a:p>
            <a:r>
              <a:rPr lang="en-US" dirty="0"/>
              <a:t>Graduate School of Biomedical Sciences</a:t>
            </a:r>
          </a:p>
          <a:p>
            <a:r>
              <a:rPr lang="en-US" dirty="0"/>
              <a:t>Fall 2022 Workshop</a:t>
            </a:r>
          </a:p>
        </p:txBody>
      </p:sp>
    </p:spTree>
    <p:extLst>
      <p:ext uri="{BB962C8B-B14F-4D97-AF65-F5344CB8AC3E}">
        <p14:creationId xmlns:p14="http://schemas.microsoft.com/office/powerpoint/2010/main" val="3946253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3C39F3-3C01-F146-86A6-301879791832}"/>
              </a:ext>
            </a:extLst>
          </p:cNvPr>
          <p:cNvSpPr>
            <a:spLocks noGrp="1"/>
          </p:cNvSpPr>
          <p:nvPr>
            <p:ph type="title"/>
          </p:nvPr>
        </p:nvSpPr>
        <p:spPr/>
        <p:txBody>
          <a:bodyPr/>
          <a:lstStyle/>
          <a:p>
            <a:r>
              <a:rPr lang="en-US" dirty="0"/>
              <a:t>Turnitin is flagging my previous work</a:t>
            </a:r>
          </a:p>
        </p:txBody>
      </p:sp>
      <p:sp>
        <p:nvSpPr>
          <p:cNvPr id="6" name="Content Placeholder 5">
            <a:extLst>
              <a:ext uri="{FF2B5EF4-FFF2-40B4-BE49-F238E27FC236}">
                <a16:creationId xmlns:a16="http://schemas.microsoft.com/office/drawing/2014/main" id="{25C8BD0E-9C56-5349-A998-45793183EE28}"/>
              </a:ext>
            </a:extLst>
          </p:cNvPr>
          <p:cNvSpPr>
            <a:spLocks noGrp="1"/>
          </p:cNvSpPr>
          <p:nvPr>
            <p:ph idx="1"/>
          </p:nvPr>
        </p:nvSpPr>
        <p:spPr/>
        <p:txBody>
          <a:bodyPr/>
          <a:lstStyle/>
          <a:p>
            <a:r>
              <a:rPr lang="en-US" dirty="0"/>
              <a:t>Contact Alex De Jesus to exclude these sources from your similarity report</a:t>
            </a:r>
          </a:p>
          <a:p>
            <a:pPr lvl="1"/>
            <a:r>
              <a:rPr lang="en-US" dirty="0"/>
              <a:t>This will need to be done for both initial and final uploads</a:t>
            </a:r>
          </a:p>
          <a:p>
            <a:pPr lvl="1"/>
            <a:r>
              <a:rPr lang="en-US" dirty="0"/>
              <a:t>New score will be reflected in Similarity Report but not in Canvas</a:t>
            </a:r>
          </a:p>
        </p:txBody>
      </p:sp>
    </p:spTree>
    <p:extLst>
      <p:ext uri="{BB962C8B-B14F-4D97-AF65-F5344CB8AC3E}">
        <p14:creationId xmlns:p14="http://schemas.microsoft.com/office/powerpoint/2010/main" val="1859240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22C07-36C7-1E4F-AD72-082470B9993C}"/>
              </a:ext>
            </a:extLst>
          </p:cNvPr>
          <p:cNvSpPr>
            <a:spLocks noGrp="1"/>
          </p:cNvSpPr>
          <p:nvPr>
            <p:ph type="title"/>
          </p:nvPr>
        </p:nvSpPr>
        <p:spPr/>
        <p:txBody>
          <a:bodyPr>
            <a:normAutofit/>
          </a:bodyPr>
          <a:lstStyle/>
          <a:p>
            <a:r>
              <a:rPr lang="en-US" dirty="0"/>
              <a:t>General Format of Paper</a:t>
            </a:r>
            <a:br>
              <a:rPr lang="en-US" dirty="0"/>
            </a:br>
            <a:endParaRPr lang="en-US" sz="3100" dirty="0"/>
          </a:p>
        </p:txBody>
      </p:sp>
      <p:sp>
        <p:nvSpPr>
          <p:cNvPr id="3" name="Content Placeholder 2">
            <a:extLst>
              <a:ext uri="{FF2B5EF4-FFF2-40B4-BE49-F238E27FC236}">
                <a16:creationId xmlns:a16="http://schemas.microsoft.com/office/drawing/2014/main" id="{AA49D792-4DAB-A243-AA4F-4AE54DD9F833}"/>
              </a:ext>
            </a:extLst>
          </p:cNvPr>
          <p:cNvSpPr>
            <a:spLocks noGrp="1"/>
          </p:cNvSpPr>
          <p:nvPr>
            <p:ph idx="1"/>
          </p:nvPr>
        </p:nvSpPr>
        <p:spPr>
          <a:xfrm>
            <a:off x="1295401" y="2556932"/>
            <a:ext cx="9601196" cy="3318936"/>
          </a:xfrm>
        </p:spPr>
        <p:txBody>
          <a:bodyPr>
            <a:normAutofit/>
          </a:bodyPr>
          <a:lstStyle/>
          <a:p>
            <a:r>
              <a:rPr lang="en-US" dirty="0"/>
              <a:t>Rubric, templates, examples, and other resources are available on </a:t>
            </a:r>
            <a:r>
              <a:rPr lang="en-US" dirty="0">
                <a:hlinkClick r:id="rId2"/>
              </a:rPr>
              <a:t>GSBS Dissertation site</a:t>
            </a:r>
            <a:endParaRPr lang="en-US" dirty="0"/>
          </a:p>
        </p:txBody>
      </p:sp>
    </p:spTree>
    <p:extLst>
      <p:ext uri="{BB962C8B-B14F-4D97-AF65-F5344CB8AC3E}">
        <p14:creationId xmlns:p14="http://schemas.microsoft.com/office/powerpoint/2010/main" val="2912723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20FDB-B818-7B40-8B87-F0885C4D7C19}"/>
              </a:ext>
            </a:extLst>
          </p:cNvPr>
          <p:cNvSpPr>
            <a:spLocks noGrp="1"/>
          </p:cNvSpPr>
          <p:nvPr>
            <p:ph type="title"/>
          </p:nvPr>
        </p:nvSpPr>
        <p:spPr/>
        <p:txBody>
          <a:bodyPr/>
          <a:lstStyle/>
          <a:p>
            <a:r>
              <a:rPr lang="en-US" dirty="0"/>
              <a:t>Using Third Party Content</a:t>
            </a:r>
          </a:p>
        </p:txBody>
      </p:sp>
      <p:sp>
        <p:nvSpPr>
          <p:cNvPr id="3" name="Content Placeholder 2">
            <a:extLst>
              <a:ext uri="{FF2B5EF4-FFF2-40B4-BE49-F238E27FC236}">
                <a16:creationId xmlns:a16="http://schemas.microsoft.com/office/drawing/2014/main" id="{E5AFB5C3-3E63-BC44-BFD5-55D593437D0F}"/>
              </a:ext>
            </a:extLst>
          </p:cNvPr>
          <p:cNvSpPr>
            <a:spLocks noGrp="1"/>
          </p:cNvSpPr>
          <p:nvPr>
            <p:ph idx="1"/>
          </p:nvPr>
        </p:nvSpPr>
        <p:spPr/>
        <p:txBody>
          <a:bodyPr/>
          <a:lstStyle/>
          <a:p>
            <a:r>
              <a:rPr lang="en-US" dirty="0"/>
              <a:t>Must obtain written permission from owner of work (sample letter on site)</a:t>
            </a:r>
          </a:p>
          <a:p>
            <a:pPr lvl="1"/>
            <a:r>
              <a:rPr lang="en-US" dirty="0"/>
              <a:t>Written permission must be submitted to the Graduate Dean office</a:t>
            </a:r>
          </a:p>
          <a:p>
            <a:r>
              <a:rPr lang="en-US" dirty="0"/>
              <a:t>If unable to obtain permission:</a:t>
            </a:r>
          </a:p>
          <a:p>
            <a:pPr lvl="1"/>
            <a:r>
              <a:rPr lang="en-US" dirty="0"/>
              <a:t>Redraw/trace maps, images, graphics, etc.</a:t>
            </a:r>
          </a:p>
          <a:p>
            <a:pPr lvl="1"/>
            <a:r>
              <a:rPr lang="en-US" dirty="0"/>
              <a:t>Redact image and reference where it can be found (URL, journal, etc.)</a:t>
            </a:r>
          </a:p>
          <a:p>
            <a:endParaRPr lang="en-US" dirty="0"/>
          </a:p>
        </p:txBody>
      </p:sp>
    </p:spTree>
    <p:extLst>
      <p:ext uri="{BB962C8B-B14F-4D97-AF65-F5344CB8AC3E}">
        <p14:creationId xmlns:p14="http://schemas.microsoft.com/office/powerpoint/2010/main" val="322023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3C7E9-62DA-7E49-90ED-C640063CC100}"/>
              </a:ext>
            </a:extLst>
          </p:cNvPr>
          <p:cNvSpPr>
            <a:spLocks noGrp="1"/>
          </p:cNvSpPr>
          <p:nvPr>
            <p:ph type="title"/>
          </p:nvPr>
        </p:nvSpPr>
        <p:spPr/>
        <p:txBody>
          <a:bodyPr>
            <a:normAutofit fontScale="90000"/>
          </a:bodyPr>
          <a:lstStyle/>
          <a:p>
            <a:r>
              <a:rPr lang="en-US" dirty="0"/>
              <a:t>What If I Want To Use My Previous Work?</a:t>
            </a:r>
          </a:p>
        </p:txBody>
      </p:sp>
      <p:sp>
        <p:nvSpPr>
          <p:cNvPr id="3" name="Content Placeholder 2">
            <a:extLst>
              <a:ext uri="{FF2B5EF4-FFF2-40B4-BE49-F238E27FC236}">
                <a16:creationId xmlns:a16="http://schemas.microsoft.com/office/drawing/2014/main" id="{00728109-68E5-B148-A91C-B38B81DB4B4B}"/>
              </a:ext>
            </a:extLst>
          </p:cNvPr>
          <p:cNvSpPr>
            <a:spLocks noGrp="1"/>
          </p:cNvSpPr>
          <p:nvPr>
            <p:ph idx="1"/>
          </p:nvPr>
        </p:nvSpPr>
        <p:spPr/>
        <p:txBody>
          <a:bodyPr>
            <a:normAutofit lnSpcReduction="10000"/>
          </a:bodyPr>
          <a:lstStyle/>
          <a:p>
            <a:r>
              <a:rPr lang="en-US" dirty="0"/>
              <a:t>Determine who owns copyright:</a:t>
            </a:r>
          </a:p>
          <a:p>
            <a:pPr lvl="1"/>
            <a:r>
              <a:rPr lang="en-US" dirty="0"/>
              <a:t>Copyright held by publisher</a:t>
            </a:r>
          </a:p>
          <a:p>
            <a:pPr lvl="2"/>
            <a:r>
              <a:rPr lang="en-US" dirty="0"/>
              <a:t>Obtain permission from publisher</a:t>
            </a:r>
          </a:p>
          <a:p>
            <a:pPr lvl="1"/>
            <a:r>
              <a:rPr lang="en-US" dirty="0"/>
              <a:t>Copyright held by author (yourself)</a:t>
            </a:r>
          </a:p>
          <a:p>
            <a:pPr lvl="2"/>
            <a:r>
              <a:rPr lang="en-US" dirty="0"/>
              <a:t>Should be free to use work</a:t>
            </a:r>
          </a:p>
          <a:p>
            <a:pPr lvl="1"/>
            <a:r>
              <a:rPr lang="en-US" dirty="0"/>
              <a:t>Copyright held by two or more authors</a:t>
            </a:r>
          </a:p>
          <a:p>
            <a:pPr lvl="2"/>
            <a:r>
              <a:rPr lang="en-US" dirty="0"/>
              <a:t>Obtain permission from co-author(s)</a:t>
            </a:r>
          </a:p>
          <a:p>
            <a:r>
              <a:rPr lang="en-US" dirty="0"/>
              <a:t>Add a footnote to section where material is used to show permission</a:t>
            </a:r>
          </a:p>
        </p:txBody>
      </p:sp>
    </p:spTree>
    <p:extLst>
      <p:ext uri="{BB962C8B-B14F-4D97-AF65-F5344CB8AC3E}">
        <p14:creationId xmlns:p14="http://schemas.microsoft.com/office/powerpoint/2010/main" val="3536643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C7840-1D24-CA47-A5AA-E3173A37FE98}"/>
              </a:ext>
            </a:extLst>
          </p:cNvPr>
          <p:cNvSpPr>
            <a:spLocks noGrp="1"/>
          </p:cNvSpPr>
          <p:nvPr>
            <p:ph type="title"/>
          </p:nvPr>
        </p:nvSpPr>
        <p:spPr/>
        <p:txBody>
          <a:bodyPr/>
          <a:lstStyle/>
          <a:p>
            <a:r>
              <a:rPr lang="en-US" dirty="0"/>
              <a:t>ProQuest Requirements</a:t>
            </a:r>
          </a:p>
        </p:txBody>
      </p:sp>
      <p:sp>
        <p:nvSpPr>
          <p:cNvPr id="3" name="Content Placeholder 2">
            <a:extLst>
              <a:ext uri="{FF2B5EF4-FFF2-40B4-BE49-F238E27FC236}">
                <a16:creationId xmlns:a16="http://schemas.microsoft.com/office/drawing/2014/main" id="{C8174B81-2627-7849-9BEC-701B43C2A607}"/>
              </a:ext>
            </a:extLst>
          </p:cNvPr>
          <p:cNvSpPr>
            <a:spLocks noGrp="1"/>
          </p:cNvSpPr>
          <p:nvPr>
            <p:ph idx="1"/>
          </p:nvPr>
        </p:nvSpPr>
        <p:spPr/>
        <p:txBody>
          <a:bodyPr>
            <a:normAutofit fontScale="92500" lnSpcReduction="20000"/>
          </a:bodyPr>
          <a:lstStyle/>
          <a:p>
            <a:r>
              <a:rPr lang="en-US" dirty="0"/>
              <a:t>Dissertation Committee members are identified</a:t>
            </a:r>
          </a:p>
          <a:p>
            <a:r>
              <a:rPr lang="en-US" dirty="0"/>
              <a:t>Keywords and subject categories are identified</a:t>
            </a:r>
          </a:p>
          <a:p>
            <a:r>
              <a:rPr lang="en-US" dirty="0"/>
              <a:t>Copyright Disclaimer signed and uploaded</a:t>
            </a:r>
          </a:p>
          <a:p>
            <a:r>
              <a:rPr lang="en-US" dirty="0"/>
              <a:t>Document is uploaded as a PDF file with the following specifications:</a:t>
            </a:r>
          </a:p>
          <a:p>
            <a:pPr lvl="1"/>
            <a:r>
              <a:rPr lang="en-US" dirty="0"/>
              <a:t>1. Optimized for printing</a:t>
            </a:r>
          </a:p>
          <a:p>
            <a:pPr lvl="1"/>
            <a:r>
              <a:rPr lang="en-US" dirty="0"/>
              <a:t>2. No security settings</a:t>
            </a:r>
          </a:p>
          <a:p>
            <a:pPr lvl="1"/>
            <a:r>
              <a:rPr lang="en-US" dirty="0"/>
              <a:t>3. All fonts are embedded into file</a:t>
            </a:r>
          </a:p>
          <a:p>
            <a:pPr lvl="1"/>
            <a:r>
              <a:rPr lang="en-US" dirty="0"/>
              <a:t>4. Images/graphics resolution of at least 600 dpi</a:t>
            </a:r>
          </a:p>
          <a:p>
            <a:endParaRPr lang="en-US" dirty="0"/>
          </a:p>
        </p:txBody>
      </p:sp>
    </p:spTree>
    <p:extLst>
      <p:ext uri="{BB962C8B-B14F-4D97-AF65-F5344CB8AC3E}">
        <p14:creationId xmlns:p14="http://schemas.microsoft.com/office/powerpoint/2010/main" val="698180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78B71-5CD6-6549-94AB-43FCC494E2B2}"/>
              </a:ext>
            </a:extLst>
          </p:cNvPr>
          <p:cNvSpPr>
            <a:spLocks noGrp="1"/>
          </p:cNvSpPr>
          <p:nvPr>
            <p:ph type="title"/>
          </p:nvPr>
        </p:nvSpPr>
        <p:spPr/>
        <p:txBody>
          <a:bodyPr>
            <a:normAutofit fontScale="90000"/>
          </a:bodyPr>
          <a:lstStyle/>
          <a:p>
            <a:r>
              <a:rPr lang="en-US" dirty="0"/>
              <a:t>Things to Consider During ProQuest Submission</a:t>
            </a:r>
          </a:p>
        </p:txBody>
      </p:sp>
      <p:sp>
        <p:nvSpPr>
          <p:cNvPr id="3" name="Content Placeholder 2">
            <a:extLst>
              <a:ext uri="{FF2B5EF4-FFF2-40B4-BE49-F238E27FC236}">
                <a16:creationId xmlns:a16="http://schemas.microsoft.com/office/drawing/2014/main" id="{8428D09D-127A-384F-9FD6-F25FD3C213E8}"/>
              </a:ext>
            </a:extLst>
          </p:cNvPr>
          <p:cNvSpPr>
            <a:spLocks noGrp="1"/>
          </p:cNvSpPr>
          <p:nvPr>
            <p:ph idx="1"/>
          </p:nvPr>
        </p:nvSpPr>
        <p:spPr/>
        <p:txBody>
          <a:bodyPr/>
          <a:lstStyle/>
          <a:p>
            <a:r>
              <a:rPr lang="en-US" dirty="0"/>
              <a:t>What kind of publishing do you want?</a:t>
            </a:r>
          </a:p>
          <a:p>
            <a:r>
              <a:rPr lang="en-US" dirty="0"/>
              <a:t>Is there sensitive information/unpublished data in your paper?</a:t>
            </a:r>
          </a:p>
          <a:p>
            <a:r>
              <a:rPr lang="en-US" dirty="0"/>
              <a:t>Do you want to copyright your work?</a:t>
            </a:r>
          </a:p>
          <a:p>
            <a:r>
              <a:rPr lang="en-US" dirty="0"/>
              <a:t>Do you want to order </a:t>
            </a:r>
            <a:r>
              <a:rPr lang="en-US"/>
              <a:t>physical bound copies </a:t>
            </a:r>
            <a:r>
              <a:rPr lang="en-US" dirty="0"/>
              <a:t>of your paper?</a:t>
            </a:r>
          </a:p>
          <a:p>
            <a:pPr marL="0" indent="0">
              <a:buNone/>
            </a:pPr>
            <a:endParaRPr lang="en-US" dirty="0"/>
          </a:p>
        </p:txBody>
      </p:sp>
    </p:spTree>
    <p:extLst>
      <p:ext uri="{BB962C8B-B14F-4D97-AF65-F5344CB8AC3E}">
        <p14:creationId xmlns:p14="http://schemas.microsoft.com/office/powerpoint/2010/main" val="2403520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6E666-DC69-F74B-B165-2B0E192F6CCB}"/>
              </a:ext>
            </a:extLst>
          </p:cNvPr>
          <p:cNvSpPr>
            <a:spLocks noGrp="1"/>
          </p:cNvSpPr>
          <p:nvPr>
            <p:ph type="title"/>
          </p:nvPr>
        </p:nvSpPr>
        <p:spPr/>
        <p:txBody>
          <a:bodyPr/>
          <a:lstStyle/>
          <a:p>
            <a:r>
              <a:rPr lang="en-US" dirty="0"/>
              <a:t>Publishing Your Work</a:t>
            </a:r>
          </a:p>
        </p:txBody>
      </p:sp>
      <p:sp>
        <p:nvSpPr>
          <p:cNvPr id="3" name="Content Placeholder 2">
            <a:extLst>
              <a:ext uri="{FF2B5EF4-FFF2-40B4-BE49-F238E27FC236}">
                <a16:creationId xmlns:a16="http://schemas.microsoft.com/office/drawing/2014/main" id="{E71F56FB-F9C0-3E46-BD5E-03B166986CC4}"/>
              </a:ext>
            </a:extLst>
          </p:cNvPr>
          <p:cNvSpPr>
            <a:spLocks noGrp="1"/>
          </p:cNvSpPr>
          <p:nvPr>
            <p:ph idx="1"/>
          </p:nvPr>
        </p:nvSpPr>
        <p:spPr/>
        <p:txBody>
          <a:bodyPr>
            <a:normAutofit/>
          </a:bodyPr>
          <a:lstStyle/>
          <a:p>
            <a:r>
              <a:rPr lang="en-US" dirty="0"/>
              <a:t>ProQuest (PQ)</a:t>
            </a:r>
          </a:p>
          <a:p>
            <a:pPr lvl="1"/>
            <a:r>
              <a:rPr lang="en-US" dirty="0"/>
              <a:t>Traditional Publishing</a:t>
            </a:r>
          </a:p>
          <a:p>
            <a:pPr lvl="1"/>
            <a:r>
              <a:rPr lang="en-US" dirty="0"/>
              <a:t>Open Access ($95)</a:t>
            </a:r>
          </a:p>
          <a:p>
            <a:r>
              <a:rPr lang="en-US" dirty="0"/>
              <a:t>Institutional Repository (IR)</a:t>
            </a:r>
          </a:p>
          <a:p>
            <a:pPr lvl="1"/>
            <a:r>
              <a:rPr lang="en-US" dirty="0"/>
              <a:t>Work will be published in UTHSCSA’s school repository</a:t>
            </a:r>
          </a:p>
        </p:txBody>
      </p:sp>
    </p:spTree>
    <p:extLst>
      <p:ext uri="{BB962C8B-B14F-4D97-AF65-F5344CB8AC3E}">
        <p14:creationId xmlns:p14="http://schemas.microsoft.com/office/powerpoint/2010/main" val="963575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4713A-45F4-6F4F-B973-93E48347A7E1}"/>
              </a:ext>
            </a:extLst>
          </p:cNvPr>
          <p:cNvSpPr>
            <a:spLocks noGrp="1"/>
          </p:cNvSpPr>
          <p:nvPr>
            <p:ph type="title"/>
          </p:nvPr>
        </p:nvSpPr>
        <p:spPr/>
        <p:txBody>
          <a:bodyPr/>
          <a:lstStyle/>
          <a:p>
            <a:r>
              <a:rPr lang="en-US" dirty="0"/>
              <a:t>Embargo/Delayed Release</a:t>
            </a:r>
          </a:p>
        </p:txBody>
      </p:sp>
      <p:sp>
        <p:nvSpPr>
          <p:cNvPr id="3" name="Content Placeholder 2">
            <a:extLst>
              <a:ext uri="{FF2B5EF4-FFF2-40B4-BE49-F238E27FC236}">
                <a16:creationId xmlns:a16="http://schemas.microsoft.com/office/drawing/2014/main" id="{308168EF-82BD-DA40-B9E8-08B879682059}"/>
              </a:ext>
            </a:extLst>
          </p:cNvPr>
          <p:cNvSpPr>
            <a:spLocks noGrp="1"/>
          </p:cNvSpPr>
          <p:nvPr>
            <p:ph idx="1"/>
          </p:nvPr>
        </p:nvSpPr>
        <p:spPr/>
        <p:txBody>
          <a:bodyPr>
            <a:normAutofit/>
          </a:bodyPr>
          <a:lstStyle/>
          <a:p>
            <a:r>
              <a:rPr lang="en-US" dirty="0"/>
              <a:t>Can be used if student is awaiting patent or if paper contains unpublished/sensitive data</a:t>
            </a:r>
          </a:p>
          <a:p>
            <a:r>
              <a:rPr lang="en-US" dirty="0"/>
              <a:t>GSBS allows up to a 1 year delay</a:t>
            </a:r>
          </a:p>
          <a:p>
            <a:pPr lvl="1"/>
            <a:r>
              <a:rPr lang="en-US" b="1" u="sng" dirty="0"/>
              <a:t>Students can request a 2 year delay by emailing Dr. Tim Raabe a justification for the delay. Please be sure to copy your PI on the email.</a:t>
            </a:r>
          </a:p>
          <a:p>
            <a:r>
              <a:rPr lang="en-US" dirty="0"/>
              <a:t>Submission will not be discoverable in ProQuest or Google Scholar</a:t>
            </a:r>
          </a:p>
          <a:p>
            <a:endParaRPr lang="en-US" dirty="0"/>
          </a:p>
        </p:txBody>
      </p:sp>
    </p:spTree>
    <p:extLst>
      <p:ext uri="{BB962C8B-B14F-4D97-AF65-F5344CB8AC3E}">
        <p14:creationId xmlns:p14="http://schemas.microsoft.com/office/powerpoint/2010/main" val="1517317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B601A-1D84-504A-A97D-28421B1B75F5}"/>
              </a:ext>
            </a:extLst>
          </p:cNvPr>
          <p:cNvSpPr>
            <a:spLocks noGrp="1"/>
          </p:cNvSpPr>
          <p:nvPr>
            <p:ph type="title"/>
          </p:nvPr>
        </p:nvSpPr>
        <p:spPr/>
        <p:txBody>
          <a:bodyPr/>
          <a:lstStyle/>
          <a:p>
            <a:r>
              <a:rPr lang="en-US" dirty="0"/>
              <a:t>Copyright</a:t>
            </a:r>
          </a:p>
        </p:txBody>
      </p:sp>
      <p:sp>
        <p:nvSpPr>
          <p:cNvPr id="3" name="Content Placeholder 2">
            <a:extLst>
              <a:ext uri="{FF2B5EF4-FFF2-40B4-BE49-F238E27FC236}">
                <a16:creationId xmlns:a16="http://schemas.microsoft.com/office/drawing/2014/main" id="{19907116-6CF6-9A4A-865F-77CFFD0D0EF0}"/>
              </a:ext>
            </a:extLst>
          </p:cNvPr>
          <p:cNvSpPr>
            <a:spLocks noGrp="1"/>
          </p:cNvSpPr>
          <p:nvPr>
            <p:ph idx="1"/>
          </p:nvPr>
        </p:nvSpPr>
        <p:spPr/>
        <p:txBody>
          <a:bodyPr/>
          <a:lstStyle/>
          <a:p>
            <a:r>
              <a:rPr lang="en-US" dirty="0"/>
              <a:t>Optional (should be discussed with your PI)</a:t>
            </a:r>
          </a:p>
          <a:p>
            <a:r>
              <a:rPr lang="en-US" dirty="0"/>
              <a:t>Can be purchased on ProQuest ($75)</a:t>
            </a:r>
          </a:p>
          <a:p>
            <a:pPr lvl="1"/>
            <a:r>
              <a:rPr lang="en-US" dirty="0"/>
              <a:t>Must be added during initial submission creation</a:t>
            </a:r>
          </a:p>
          <a:p>
            <a:pPr lvl="1"/>
            <a:r>
              <a:rPr lang="en-US" dirty="0"/>
              <a:t>If there is an existing copyright, you don’t need to purchase another</a:t>
            </a:r>
          </a:p>
          <a:p>
            <a:r>
              <a:rPr lang="en-US" dirty="0"/>
              <a:t>Adding copyright later?</a:t>
            </a:r>
          </a:p>
          <a:p>
            <a:pPr lvl="1"/>
            <a:r>
              <a:rPr lang="en-US" dirty="0"/>
              <a:t>Option 1#: Create a brand new submission</a:t>
            </a:r>
          </a:p>
          <a:p>
            <a:pPr lvl="1"/>
            <a:r>
              <a:rPr lang="en-US" dirty="0"/>
              <a:t>Option 2#: File through </a:t>
            </a:r>
            <a:r>
              <a:rPr lang="en-US" dirty="0" err="1"/>
              <a:t>www.copyright.gov</a:t>
            </a:r>
            <a:endParaRPr lang="en-US" dirty="0"/>
          </a:p>
        </p:txBody>
      </p:sp>
    </p:spTree>
    <p:extLst>
      <p:ext uri="{BB962C8B-B14F-4D97-AF65-F5344CB8AC3E}">
        <p14:creationId xmlns:p14="http://schemas.microsoft.com/office/powerpoint/2010/main" val="4107190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B9917-924B-DB47-A838-20655988C512}"/>
              </a:ext>
            </a:extLst>
          </p:cNvPr>
          <p:cNvSpPr>
            <a:spLocks noGrp="1"/>
          </p:cNvSpPr>
          <p:nvPr>
            <p:ph type="title"/>
          </p:nvPr>
        </p:nvSpPr>
        <p:spPr/>
        <p:txBody>
          <a:bodyPr/>
          <a:lstStyle/>
          <a:p>
            <a:r>
              <a:rPr lang="en-US" dirty="0"/>
              <a:t>Physical Bound Copies</a:t>
            </a:r>
          </a:p>
        </p:txBody>
      </p:sp>
      <p:sp>
        <p:nvSpPr>
          <p:cNvPr id="3" name="Content Placeholder 2">
            <a:extLst>
              <a:ext uri="{FF2B5EF4-FFF2-40B4-BE49-F238E27FC236}">
                <a16:creationId xmlns:a16="http://schemas.microsoft.com/office/drawing/2014/main" id="{E9FAB87D-89CD-0449-9202-F5E243C8F771}"/>
              </a:ext>
            </a:extLst>
          </p:cNvPr>
          <p:cNvSpPr>
            <a:spLocks noGrp="1"/>
          </p:cNvSpPr>
          <p:nvPr>
            <p:ph idx="1"/>
          </p:nvPr>
        </p:nvSpPr>
        <p:spPr/>
        <p:txBody>
          <a:bodyPr>
            <a:normAutofit fontScale="77500" lnSpcReduction="20000"/>
          </a:bodyPr>
          <a:lstStyle/>
          <a:p>
            <a:r>
              <a:rPr lang="en-US" dirty="0"/>
              <a:t>Be sure to add a blank fly paper to the beginning of your paper</a:t>
            </a:r>
          </a:p>
          <a:p>
            <a:r>
              <a:rPr lang="en-US" dirty="0"/>
              <a:t>ProQuest (Price varies on materials)</a:t>
            </a:r>
          </a:p>
          <a:p>
            <a:pPr lvl="1"/>
            <a:r>
              <a:rPr lang="en-US" dirty="0"/>
              <a:t>Must be purchased* during initial submission</a:t>
            </a:r>
          </a:p>
          <a:p>
            <a:r>
              <a:rPr lang="en-US" dirty="0"/>
              <a:t>Third Party Sites</a:t>
            </a:r>
          </a:p>
          <a:p>
            <a:pPr lvl="1"/>
            <a:r>
              <a:rPr lang="en-US" dirty="0"/>
              <a:t>PhD Book Binding (</a:t>
            </a:r>
            <a:r>
              <a:rPr lang="en-US" u="sng" dirty="0">
                <a:hlinkClick r:id="rId3"/>
              </a:rPr>
              <a:t>https://phdbookbinding.com/</a:t>
            </a:r>
            <a:r>
              <a:rPr lang="en-US" dirty="0"/>
              <a:t>) </a:t>
            </a:r>
          </a:p>
          <a:p>
            <a:pPr lvl="1"/>
            <a:r>
              <a:rPr lang="en-US" dirty="0"/>
              <a:t>Thesis On Demand (</a:t>
            </a:r>
            <a:r>
              <a:rPr lang="en-US" u="sng" dirty="0">
                <a:hlinkClick r:id="rId4" tooltip="https://www.thesisondemand.com/"/>
              </a:rPr>
              <a:t>https://www.thesisondemand.com/</a:t>
            </a:r>
            <a:r>
              <a:rPr lang="en-US" dirty="0"/>
              <a:t>)</a:t>
            </a:r>
          </a:p>
          <a:p>
            <a:pPr lvl="1"/>
            <a:r>
              <a:rPr lang="en-US" dirty="0"/>
              <a:t>Book1One (</a:t>
            </a:r>
            <a:r>
              <a:rPr lang="en-US" u="sng" dirty="0">
                <a:hlinkClick r:id="rId5" tooltip="https://www.book1one.com/Academic-Books/Theses-Dissertations"/>
              </a:rPr>
              <a:t>https://www.book1one.com/Academic-Books/Theses-Dissertations</a:t>
            </a:r>
            <a:r>
              <a:rPr lang="en-US" dirty="0"/>
              <a:t>)</a:t>
            </a:r>
          </a:p>
          <a:p>
            <a:pPr lvl="1"/>
            <a:endParaRPr lang="en-US" dirty="0"/>
          </a:p>
          <a:p>
            <a:pPr marL="457200" lvl="1" indent="0">
              <a:buNone/>
            </a:pPr>
            <a:r>
              <a:rPr lang="en-US" dirty="0">
                <a:solidFill>
                  <a:srgbClr val="FF0000"/>
                </a:solidFill>
              </a:rPr>
              <a:t>*Departments are currently unable to purchase copies with a PID or a </a:t>
            </a:r>
            <a:r>
              <a:rPr lang="en-US" dirty="0" err="1">
                <a:solidFill>
                  <a:srgbClr val="FF0000"/>
                </a:solidFill>
              </a:rPr>
              <a:t>ProCard</a:t>
            </a:r>
            <a:r>
              <a:rPr lang="en-US" dirty="0">
                <a:solidFill>
                  <a:srgbClr val="FF0000"/>
                </a:solidFill>
              </a:rPr>
              <a:t>. All orders must be made with a credit card that allows tax.</a:t>
            </a:r>
          </a:p>
        </p:txBody>
      </p:sp>
    </p:spTree>
    <p:extLst>
      <p:ext uri="{BB962C8B-B14F-4D97-AF65-F5344CB8AC3E}">
        <p14:creationId xmlns:p14="http://schemas.microsoft.com/office/powerpoint/2010/main" val="790511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311B2-4B83-E541-AD0B-F41DF2055C86}"/>
              </a:ext>
            </a:extLst>
          </p:cNvPr>
          <p:cNvSpPr>
            <a:spLocks noGrp="1"/>
          </p:cNvSpPr>
          <p:nvPr>
            <p:ph type="title"/>
          </p:nvPr>
        </p:nvSpPr>
        <p:spPr/>
        <p:txBody>
          <a:bodyPr/>
          <a:lstStyle/>
          <a:p>
            <a:r>
              <a:rPr lang="en-US" dirty="0"/>
              <a:t>Conferral Dates</a:t>
            </a:r>
          </a:p>
        </p:txBody>
      </p:sp>
      <p:sp>
        <p:nvSpPr>
          <p:cNvPr id="3" name="Content Placeholder 2">
            <a:extLst>
              <a:ext uri="{FF2B5EF4-FFF2-40B4-BE49-F238E27FC236}">
                <a16:creationId xmlns:a16="http://schemas.microsoft.com/office/drawing/2014/main" id="{D72B8A9F-1F83-2542-8E15-6FAA12704129}"/>
              </a:ext>
            </a:extLst>
          </p:cNvPr>
          <p:cNvSpPr>
            <a:spLocks noGrp="1"/>
          </p:cNvSpPr>
          <p:nvPr>
            <p:ph idx="1"/>
          </p:nvPr>
        </p:nvSpPr>
        <p:spPr>
          <a:xfrm>
            <a:off x="1295401" y="2556932"/>
            <a:ext cx="9601196" cy="3728254"/>
          </a:xfrm>
        </p:spPr>
        <p:txBody>
          <a:bodyPr>
            <a:normAutofit fontScale="92500" lnSpcReduction="10000"/>
          </a:bodyPr>
          <a:lstStyle/>
          <a:p>
            <a:r>
              <a:rPr lang="en-US" dirty="0"/>
              <a:t>December 2022</a:t>
            </a:r>
          </a:p>
          <a:p>
            <a:r>
              <a:rPr lang="en-US" dirty="0"/>
              <a:t>February 2023 (Must register for Spring 2023)</a:t>
            </a:r>
          </a:p>
          <a:p>
            <a:r>
              <a:rPr lang="en-US" dirty="0"/>
              <a:t>February 2023 (</a:t>
            </a:r>
            <a:r>
              <a:rPr lang="en-US" i="1" dirty="0"/>
              <a:t>In Absentia</a:t>
            </a:r>
            <a:r>
              <a:rPr lang="en-US" dirty="0"/>
              <a:t>)</a:t>
            </a:r>
          </a:p>
          <a:p>
            <a:r>
              <a:rPr lang="en-US" dirty="0"/>
              <a:t>May 2023</a:t>
            </a:r>
          </a:p>
          <a:p>
            <a:r>
              <a:rPr lang="en-US" dirty="0"/>
              <a:t>June 2023</a:t>
            </a:r>
          </a:p>
          <a:p>
            <a:r>
              <a:rPr lang="en-US" dirty="0"/>
              <a:t>August 2023 (Must register for Fall 2023)</a:t>
            </a:r>
          </a:p>
          <a:p>
            <a:r>
              <a:rPr lang="en-US" dirty="0"/>
              <a:t>August 2023 (</a:t>
            </a:r>
            <a:r>
              <a:rPr lang="en-US" i="1" dirty="0"/>
              <a:t>In Absentia</a:t>
            </a:r>
            <a:r>
              <a:rPr lang="en-US" dirty="0"/>
              <a:t>)</a:t>
            </a:r>
          </a:p>
          <a:p>
            <a:pPr marL="0" indent="0">
              <a:buNone/>
            </a:pPr>
            <a:r>
              <a:rPr lang="en-US" b="1" dirty="0">
                <a:solidFill>
                  <a:schemeClr val="tx1"/>
                </a:solidFill>
                <a:highlight>
                  <a:srgbClr val="FFFF00"/>
                </a:highlight>
              </a:rPr>
              <a:t>Timelines are available on the </a:t>
            </a:r>
            <a:r>
              <a:rPr lang="en-US" b="1" dirty="0">
                <a:solidFill>
                  <a:schemeClr val="tx1"/>
                </a:solidFill>
                <a:highlight>
                  <a:srgbClr val="FFFF00"/>
                </a:highlight>
                <a:hlinkClick r:id="rId2"/>
              </a:rPr>
              <a:t>GSBS Graduation Information site</a:t>
            </a:r>
            <a:endParaRPr lang="en-US" b="1" dirty="0">
              <a:solidFill>
                <a:schemeClr val="tx1"/>
              </a:solidFill>
              <a:highlight>
                <a:srgbClr val="FFFF00"/>
              </a:highlight>
            </a:endParaRPr>
          </a:p>
        </p:txBody>
      </p:sp>
    </p:spTree>
    <p:extLst>
      <p:ext uri="{BB962C8B-B14F-4D97-AF65-F5344CB8AC3E}">
        <p14:creationId xmlns:p14="http://schemas.microsoft.com/office/powerpoint/2010/main" val="3785864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064F2-2F0C-E343-8D21-AAA1F6E12006}"/>
              </a:ext>
            </a:extLst>
          </p:cNvPr>
          <p:cNvSpPr>
            <a:spLocks noGrp="1"/>
          </p:cNvSpPr>
          <p:nvPr>
            <p:ph type="title"/>
          </p:nvPr>
        </p:nvSpPr>
        <p:spPr/>
        <p:txBody>
          <a:bodyPr>
            <a:normAutofit fontScale="90000"/>
          </a:bodyPr>
          <a:lstStyle/>
          <a:p>
            <a:r>
              <a:rPr lang="en-US" dirty="0"/>
              <a:t>What happens once my submission has been approved?</a:t>
            </a:r>
          </a:p>
        </p:txBody>
      </p:sp>
      <p:sp>
        <p:nvSpPr>
          <p:cNvPr id="3" name="Content Placeholder 2">
            <a:extLst>
              <a:ext uri="{FF2B5EF4-FFF2-40B4-BE49-F238E27FC236}">
                <a16:creationId xmlns:a16="http://schemas.microsoft.com/office/drawing/2014/main" id="{4A6D3A75-B083-294D-BECD-BB5DDB20C283}"/>
              </a:ext>
            </a:extLst>
          </p:cNvPr>
          <p:cNvSpPr>
            <a:spLocks noGrp="1"/>
          </p:cNvSpPr>
          <p:nvPr>
            <p:ph idx="1"/>
          </p:nvPr>
        </p:nvSpPr>
        <p:spPr>
          <a:xfrm>
            <a:off x="1295401" y="2556932"/>
            <a:ext cx="9601196" cy="3843868"/>
          </a:xfrm>
        </p:spPr>
        <p:txBody>
          <a:bodyPr>
            <a:normAutofit fontScale="77500" lnSpcReduction="20000"/>
          </a:bodyPr>
          <a:lstStyle/>
          <a:p>
            <a:r>
              <a:rPr lang="en-US" dirty="0"/>
              <a:t>Survey of Earned Doctorate (SED) certificate [Ph.D. only]</a:t>
            </a:r>
          </a:p>
          <a:p>
            <a:r>
              <a:rPr lang="en-US" dirty="0"/>
              <a:t>GSBS Post Graduation Survey which includes:</a:t>
            </a:r>
          </a:p>
          <a:p>
            <a:pPr lvl="1"/>
            <a:r>
              <a:rPr lang="en-US" dirty="0"/>
              <a:t>Name of Post Grad Organization</a:t>
            </a:r>
          </a:p>
          <a:p>
            <a:pPr lvl="1"/>
            <a:r>
              <a:rPr lang="en-US" dirty="0"/>
              <a:t>LinkedIn URL (if available)</a:t>
            </a:r>
          </a:p>
          <a:p>
            <a:pPr lvl="1"/>
            <a:r>
              <a:rPr lang="en-US" dirty="0"/>
              <a:t>Phone contact</a:t>
            </a:r>
          </a:p>
          <a:p>
            <a:pPr lvl="1"/>
            <a:r>
              <a:rPr lang="en-US" dirty="0"/>
              <a:t>Non-UTHSCSA email</a:t>
            </a:r>
          </a:p>
          <a:p>
            <a:pPr lvl="1"/>
            <a:r>
              <a:rPr lang="en-US" dirty="0"/>
              <a:t>Forwarding address</a:t>
            </a:r>
          </a:p>
          <a:p>
            <a:r>
              <a:rPr lang="en-US" dirty="0"/>
              <a:t>Sign up for GSBS Alumni Site</a:t>
            </a:r>
          </a:p>
          <a:p>
            <a:r>
              <a:rPr lang="en-US" dirty="0"/>
              <a:t>Complete GSBS IPE-A Post Survey</a:t>
            </a:r>
          </a:p>
          <a:p>
            <a:pPr marL="0" indent="0">
              <a:buNone/>
            </a:pPr>
            <a:r>
              <a:rPr lang="en-US" sz="2600" b="1" dirty="0">
                <a:solidFill>
                  <a:srgbClr val="FF0000"/>
                </a:solidFill>
              </a:rPr>
              <a:t>*Items above must be complete before GFC meeting in order for student to be presented for degree conferral</a:t>
            </a:r>
          </a:p>
        </p:txBody>
      </p:sp>
    </p:spTree>
    <p:extLst>
      <p:ext uri="{BB962C8B-B14F-4D97-AF65-F5344CB8AC3E}">
        <p14:creationId xmlns:p14="http://schemas.microsoft.com/office/powerpoint/2010/main" val="3096330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F8944-B7BD-3544-A743-73C82A521D61}"/>
              </a:ext>
            </a:extLst>
          </p:cNvPr>
          <p:cNvSpPr>
            <a:spLocks noGrp="1"/>
          </p:cNvSpPr>
          <p:nvPr>
            <p:ph type="title"/>
          </p:nvPr>
        </p:nvSpPr>
        <p:spPr/>
        <p:txBody>
          <a:bodyPr>
            <a:normAutofit fontScale="90000"/>
          </a:bodyPr>
          <a:lstStyle/>
          <a:p>
            <a:r>
              <a:rPr lang="en-US" dirty="0"/>
              <a:t>What if I need to make changes on ProQuest?</a:t>
            </a:r>
          </a:p>
        </p:txBody>
      </p:sp>
      <p:sp>
        <p:nvSpPr>
          <p:cNvPr id="3" name="Content Placeholder 2">
            <a:extLst>
              <a:ext uri="{FF2B5EF4-FFF2-40B4-BE49-F238E27FC236}">
                <a16:creationId xmlns:a16="http://schemas.microsoft.com/office/drawing/2014/main" id="{AD35AD57-134B-6C49-BAC1-F63AD719B72F}"/>
              </a:ext>
            </a:extLst>
          </p:cNvPr>
          <p:cNvSpPr>
            <a:spLocks noGrp="1"/>
          </p:cNvSpPr>
          <p:nvPr>
            <p:ph idx="1"/>
          </p:nvPr>
        </p:nvSpPr>
        <p:spPr/>
        <p:txBody>
          <a:bodyPr>
            <a:normAutofit lnSpcReduction="10000"/>
          </a:bodyPr>
          <a:lstStyle/>
          <a:p>
            <a:r>
              <a:rPr lang="en-US" dirty="0"/>
              <a:t>Submissions are sent to ProQuest one week after the official conferral date.</a:t>
            </a:r>
          </a:p>
          <a:p>
            <a:r>
              <a:rPr lang="en-US" dirty="0"/>
              <a:t>Add completed approval page?</a:t>
            </a:r>
          </a:p>
          <a:p>
            <a:pPr lvl="1"/>
            <a:r>
              <a:rPr lang="en-US" dirty="0"/>
              <a:t>Email Alex De Jesus to open submission</a:t>
            </a:r>
          </a:p>
          <a:p>
            <a:r>
              <a:rPr lang="en-US" dirty="0"/>
              <a:t>Change physical address? Check on status of physical copies? Need a refund?</a:t>
            </a:r>
          </a:p>
          <a:p>
            <a:pPr lvl="1"/>
            <a:r>
              <a:rPr lang="en-US" dirty="0"/>
              <a:t>Email ProQuest directly at </a:t>
            </a:r>
            <a:r>
              <a:rPr lang="en-US" u="sng" dirty="0">
                <a:hlinkClick r:id="rId2" tooltip="mailto:disspub@proquest.com"/>
              </a:rPr>
              <a:t>disspub@proquest.com</a:t>
            </a:r>
            <a:r>
              <a:rPr lang="en-US" dirty="0"/>
              <a:t> or  call 800-521-0600 press 2, then 1 (M-F from 8AM to 6PM EST)</a:t>
            </a:r>
          </a:p>
          <a:p>
            <a:pPr lvl="1"/>
            <a:r>
              <a:rPr lang="en-US" dirty="0"/>
              <a:t>Give as much information as possible (order number, full name, etc.)</a:t>
            </a:r>
          </a:p>
        </p:txBody>
      </p:sp>
    </p:spTree>
    <p:extLst>
      <p:ext uri="{BB962C8B-B14F-4D97-AF65-F5344CB8AC3E}">
        <p14:creationId xmlns:p14="http://schemas.microsoft.com/office/powerpoint/2010/main" val="17043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4E7E6-7493-B843-872F-7B254D68ED7F}"/>
              </a:ext>
            </a:extLst>
          </p:cNvPr>
          <p:cNvSpPr>
            <a:spLocks noGrp="1"/>
          </p:cNvSpPr>
          <p:nvPr>
            <p:ph type="title"/>
          </p:nvPr>
        </p:nvSpPr>
        <p:spPr/>
        <p:txBody>
          <a:bodyPr>
            <a:normAutofit fontScale="90000"/>
          </a:bodyPr>
          <a:lstStyle/>
          <a:p>
            <a:r>
              <a:rPr lang="en-US" dirty="0"/>
              <a:t>Resources Available on GSBS Graduation and Dissertation/Thesis Sites</a:t>
            </a:r>
            <a:br>
              <a:rPr lang="en-US" dirty="0"/>
            </a:br>
            <a:endParaRPr lang="en-US" sz="2200" dirty="0"/>
          </a:p>
        </p:txBody>
      </p:sp>
      <p:sp>
        <p:nvSpPr>
          <p:cNvPr id="3" name="Content Placeholder 2">
            <a:extLst>
              <a:ext uri="{FF2B5EF4-FFF2-40B4-BE49-F238E27FC236}">
                <a16:creationId xmlns:a16="http://schemas.microsoft.com/office/drawing/2014/main" id="{072177FD-1516-244D-8AEE-101990602F36}"/>
              </a:ext>
            </a:extLst>
          </p:cNvPr>
          <p:cNvSpPr>
            <a:spLocks noGrp="1"/>
          </p:cNvSpPr>
          <p:nvPr>
            <p:ph idx="1"/>
          </p:nvPr>
        </p:nvSpPr>
        <p:spPr/>
        <p:txBody>
          <a:bodyPr>
            <a:normAutofit fontScale="92500" lnSpcReduction="20000"/>
          </a:bodyPr>
          <a:lstStyle/>
          <a:p>
            <a:pPr marL="0" indent="0">
              <a:buNone/>
            </a:pPr>
            <a:r>
              <a:rPr lang="en-US" b="1" dirty="0"/>
              <a:t>Graduation Site </a:t>
            </a:r>
            <a:r>
              <a:rPr lang="en-US" dirty="0"/>
              <a:t>- </a:t>
            </a:r>
            <a:r>
              <a:rPr lang="en-US" dirty="0">
                <a:hlinkClick r:id="rId2"/>
              </a:rPr>
              <a:t>https://www.uthscsa.edu/academics/biomedical-sciences/student-life/graduation</a:t>
            </a:r>
            <a:endParaRPr lang="en-US" dirty="0"/>
          </a:p>
          <a:p>
            <a:pPr lvl="1"/>
            <a:r>
              <a:rPr lang="en-US" dirty="0"/>
              <a:t>Important deadlines &amp; graduation information</a:t>
            </a:r>
          </a:p>
          <a:p>
            <a:pPr marL="0" indent="0">
              <a:buNone/>
            </a:pPr>
            <a:r>
              <a:rPr lang="en-US" b="1" dirty="0"/>
              <a:t>Dissertation/Thesis Site </a:t>
            </a:r>
            <a:r>
              <a:rPr lang="en-US" dirty="0"/>
              <a:t>-</a:t>
            </a:r>
            <a:r>
              <a:rPr lang="en-US" b="1" dirty="0"/>
              <a:t> </a:t>
            </a:r>
            <a:r>
              <a:rPr lang="en-US" dirty="0">
                <a:hlinkClick r:id="rId3"/>
              </a:rPr>
              <a:t>https://www.uthscsa.edu/academics/biomedical-sciences/dissertationthesis-guidelines</a:t>
            </a:r>
            <a:endParaRPr lang="en-US" dirty="0"/>
          </a:p>
          <a:p>
            <a:pPr lvl="1"/>
            <a:r>
              <a:rPr lang="en-US" dirty="0"/>
              <a:t>Templates/examples</a:t>
            </a:r>
          </a:p>
          <a:p>
            <a:pPr lvl="1"/>
            <a:r>
              <a:rPr lang="en-US" dirty="0"/>
              <a:t>Turn-it-in / ProQuest instructions </a:t>
            </a:r>
          </a:p>
          <a:p>
            <a:pPr lvl="1"/>
            <a:r>
              <a:rPr lang="en-US" dirty="0"/>
              <a:t>Dissertation rubric</a:t>
            </a:r>
          </a:p>
          <a:p>
            <a:pPr lvl="1"/>
            <a:r>
              <a:rPr lang="en-US" dirty="0"/>
              <a:t>This PowerPoint</a:t>
            </a:r>
          </a:p>
          <a:p>
            <a:endParaRPr lang="en-US" dirty="0"/>
          </a:p>
        </p:txBody>
      </p:sp>
    </p:spTree>
    <p:extLst>
      <p:ext uri="{BB962C8B-B14F-4D97-AF65-F5344CB8AC3E}">
        <p14:creationId xmlns:p14="http://schemas.microsoft.com/office/powerpoint/2010/main" val="690738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5D2AC-97DB-8544-A815-9BBF3BE86691}"/>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F24083F8-D569-0A43-9BFB-F228EB1B284F}"/>
              </a:ext>
            </a:extLst>
          </p:cNvPr>
          <p:cNvSpPr>
            <a:spLocks noGrp="1"/>
          </p:cNvSpPr>
          <p:nvPr>
            <p:ph idx="1"/>
          </p:nvPr>
        </p:nvSpPr>
        <p:spPr/>
        <p:txBody>
          <a:bodyPr/>
          <a:lstStyle/>
          <a:p>
            <a:pPr marL="0" indent="0">
              <a:buNone/>
            </a:pPr>
            <a:r>
              <a:rPr lang="en-US" b="1" dirty="0"/>
              <a:t>Who to contact:</a:t>
            </a:r>
          </a:p>
          <a:p>
            <a:pPr lvl="1"/>
            <a:r>
              <a:rPr lang="en-US" dirty="0"/>
              <a:t>Dr. Tim Raabe, Associate Dean of Academic Affairs (Overall Process)</a:t>
            </a:r>
          </a:p>
          <a:p>
            <a:pPr lvl="1"/>
            <a:r>
              <a:rPr lang="en-US" dirty="0"/>
              <a:t>Tiffany Thompson, Manager of Academic Programs (IMPACT, defense paperwork, announcement etc.)</a:t>
            </a:r>
          </a:p>
          <a:p>
            <a:pPr lvl="1"/>
            <a:r>
              <a:rPr lang="en-US" dirty="0"/>
              <a:t>Alexandra De Jesus, Statistician (ProQuest, Canvas, Formatting)</a:t>
            </a:r>
          </a:p>
        </p:txBody>
      </p:sp>
    </p:spTree>
    <p:extLst>
      <p:ext uri="{BB962C8B-B14F-4D97-AF65-F5344CB8AC3E}">
        <p14:creationId xmlns:p14="http://schemas.microsoft.com/office/powerpoint/2010/main" val="1872177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311B2-4B83-E541-AD0B-F41DF2055C86}"/>
              </a:ext>
            </a:extLst>
          </p:cNvPr>
          <p:cNvSpPr>
            <a:spLocks noGrp="1"/>
          </p:cNvSpPr>
          <p:nvPr>
            <p:ph type="title"/>
          </p:nvPr>
        </p:nvSpPr>
        <p:spPr/>
        <p:txBody>
          <a:bodyPr/>
          <a:lstStyle/>
          <a:p>
            <a:r>
              <a:rPr lang="en-US" i="1" dirty="0"/>
              <a:t>In Absentia </a:t>
            </a:r>
          </a:p>
        </p:txBody>
      </p:sp>
      <p:sp>
        <p:nvSpPr>
          <p:cNvPr id="3" name="Content Placeholder 2">
            <a:extLst>
              <a:ext uri="{FF2B5EF4-FFF2-40B4-BE49-F238E27FC236}">
                <a16:creationId xmlns:a16="http://schemas.microsoft.com/office/drawing/2014/main" id="{D72B8A9F-1F83-2542-8E15-6FAA12704129}"/>
              </a:ext>
            </a:extLst>
          </p:cNvPr>
          <p:cNvSpPr>
            <a:spLocks noGrp="1"/>
          </p:cNvSpPr>
          <p:nvPr>
            <p:ph idx="1"/>
          </p:nvPr>
        </p:nvSpPr>
        <p:spPr>
          <a:xfrm>
            <a:off x="1295401" y="2556932"/>
            <a:ext cx="9601196" cy="3728254"/>
          </a:xfrm>
        </p:spPr>
        <p:txBody>
          <a:bodyPr>
            <a:normAutofit fontScale="92500" lnSpcReduction="10000"/>
          </a:bodyPr>
          <a:lstStyle/>
          <a:p>
            <a:pPr marL="0" indent="0">
              <a:buNone/>
            </a:pPr>
            <a:r>
              <a:rPr lang="en-US" dirty="0">
                <a:solidFill>
                  <a:schemeClr val="tx1"/>
                </a:solidFill>
              </a:rPr>
              <a:t>Students must be registered for the semester in which they graduate, and all fees and tuition apply. In Absentia status is a type of registration students who have completed all requirements for graduation to enroll for purposes of a degree conferral.</a:t>
            </a:r>
          </a:p>
          <a:p>
            <a:r>
              <a:rPr lang="en-US" dirty="0">
                <a:solidFill>
                  <a:schemeClr val="tx1"/>
                </a:solidFill>
              </a:rPr>
              <a:t>For August or February In Absentia conferral notify Tiffany Thompson and Dr. Raabe </a:t>
            </a:r>
          </a:p>
          <a:p>
            <a:r>
              <a:rPr lang="en-US" dirty="0">
                <a:solidFill>
                  <a:schemeClr val="tx1"/>
                </a:solidFill>
              </a:rPr>
              <a:t>Students must have defended in line with </a:t>
            </a:r>
            <a:r>
              <a:rPr lang="en-US" dirty="0">
                <a:solidFill>
                  <a:schemeClr val="tx1"/>
                </a:solidFill>
                <a:hlinkClick r:id="rId2"/>
              </a:rPr>
              <a:t>August or February In Absentia Conferral timeline </a:t>
            </a:r>
            <a:r>
              <a:rPr lang="en-US" dirty="0">
                <a:solidFill>
                  <a:schemeClr val="tx1"/>
                </a:solidFill>
              </a:rPr>
              <a:t>to qualify. </a:t>
            </a:r>
          </a:p>
          <a:p>
            <a:r>
              <a:rPr lang="en-US" dirty="0">
                <a:solidFill>
                  <a:schemeClr val="tx1"/>
                </a:solidFill>
              </a:rPr>
              <a:t>Submit a PDF Add/Drop enrollment form for INTD 1000 with COGS Chair and Mentor signature to Tiffany Thompson </a:t>
            </a:r>
            <a:r>
              <a:rPr lang="en-US" dirty="0">
                <a:solidFill>
                  <a:srgbClr val="FF0000"/>
                </a:solidFill>
              </a:rPr>
              <a:t>prior to the first day of classes for the new semester</a:t>
            </a:r>
            <a:r>
              <a:rPr lang="en-US" dirty="0">
                <a:solidFill>
                  <a:schemeClr val="tx1"/>
                </a:solidFill>
              </a:rPr>
              <a:t>. </a:t>
            </a:r>
          </a:p>
          <a:p>
            <a:endParaRPr lang="en-US" dirty="0">
              <a:solidFill>
                <a:schemeClr val="tx1"/>
              </a:solidFill>
            </a:endParaRPr>
          </a:p>
        </p:txBody>
      </p:sp>
    </p:spTree>
    <p:extLst>
      <p:ext uri="{BB962C8B-B14F-4D97-AF65-F5344CB8AC3E}">
        <p14:creationId xmlns:p14="http://schemas.microsoft.com/office/powerpoint/2010/main" val="2628314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05E6C-2F2E-5442-9A57-FD01C1C97F4E}"/>
              </a:ext>
            </a:extLst>
          </p:cNvPr>
          <p:cNvSpPr>
            <a:spLocks noGrp="1"/>
          </p:cNvSpPr>
          <p:nvPr>
            <p:ph type="title"/>
          </p:nvPr>
        </p:nvSpPr>
        <p:spPr/>
        <p:txBody>
          <a:bodyPr/>
          <a:lstStyle/>
          <a:p>
            <a:r>
              <a:rPr lang="en-US" dirty="0"/>
              <a:t>Important Dates</a:t>
            </a:r>
          </a:p>
        </p:txBody>
      </p:sp>
      <p:sp>
        <p:nvSpPr>
          <p:cNvPr id="3" name="Content Placeholder 2">
            <a:extLst>
              <a:ext uri="{FF2B5EF4-FFF2-40B4-BE49-F238E27FC236}">
                <a16:creationId xmlns:a16="http://schemas.microsoft.com/office/drawing/2014/main" id="{CF9CEEC3-3F1A-A644-BC35-39D67E8F84BB}"/>
              </a:ext>
            </a:extLst>
          </p:cNvPr>
          <p:cNvSpPr>
            <a:spLocks noGrp="1"/>
          </p:cNvSpPr>
          <p:nvPr>
            <p:ph idx="1"/>
          </p:nvPr>
        </p:nvSpPr>
        <p:spPr/>
        <p:txBody>
          <a:bodyPr>
            <a:normAutofit fontScale="85000" lnSpcReduction="20000"/>
          </a:bodyPr>
          <a:lstStyle/>
          <a:p>
            <a:pPr>
              <a:buFont typeface="Arial" panose="020B0604020202020204" pitchFamily="34" charset="0"/>
              <a:buChar char="•"/>
            </a:pPr>
            <a:r>
              <a:rPr lang="en-US" b="1" u="sng" dirty="0"/>
              <a:t>1 month prior to defense </a:t>
            </a:r>
            <a:r>
              <a:rPr lang="en-US" dirty="0"/>
              <a:t>– Submit dissertation/thesis to Canvas </a:t>
            </a:r>
            <a:r>
              <a:rPr lang="en-US" dirty="0" err="1"/>
              <a:t>TurnItIn</a:t>
            </a:r>
            <a:r>
              <a:rPr lang="en-US" dirty="0"/>
              <a:t> course. Submit Similarity Report along with dissertation to Supervising Professor</a:t>
            </a:r>
          </a:p>
          <a:p>
            <a:pPr>
              <a:buFont typeface="Arial" panose="020B0604020202020204" pitchFamily="34" charset="0"/>
              <a:buChar char="•"/>
            </a:pPr>
            <a:r>
              <a:rPr lang="en-US" b="1" u="sng" dirty="0"/>
              <a:t>2 weeks prior to defense </a:t>
            </a:r>
          </a:p>
          <a:p>
            <a:pPr marL="457200" lvl="1" indent="0">
              <a:buNone/>
            </a:pPr>
            <a:r>
              <a:rPr lang="en-US" dirty="0"/>
              <a:t>– </a:t>
            </a:r>
            <a:r>
              <a:rPr lang="en-US" sz="2500" dirty="0"/>
              <a:t>Submit dissertation/thesis to Research Supervisory Committee</a:t>
            </a:r>
          </a:p>
          <a:p>
            <a:pPr marL="0" indent="0">
              <a:buNone/>
            </a:pPr>
            <a:r>
              <a:rPr lang="en-US" dirty="0"/>
              <a:t>	– Submit the following forms to IMPACT</a:t>
            </a:r>
          </a:p>
          <a:p>
            <a:pPr lvl="1">
              <a:buFont typeface="Arial" panose="020B0604020202020204" pitchFamily="34" charset="0"/>
              <a:buChar char="•"/>
            </a:pPr>
            <a:r>
              <a:rPr lang="en-US" dirty="0"/>
              <a:t>Form 40 - Signed Request for Final Oral Exam (</a:t>
            </a:r>
            <a:r>
              <a:rPr lang="en-US" dirty="0">
                <a:solidFill>
                  <a:srgbClr val="FF0000"/>
                </a:solidFill>
              </a:rPr>
              <a:t>**Must be fully signed one week prior to defense or  your defense will be rescheduled**</a:t>
            </a:r>
            <a:r>
              <a:rPr lang="en-US" dirty="0"/>
              <a:t>)</a:t>
            </a:r>
          </a:p>
          <a:p>
            <a:pPr lvl="1">
              <a:buFont typeface="Arial" panose="020B0604020202020204" pitchFamily="34" charset="0"/>
              <a:buChar char="•"/>
            </a:pPr>
            <a:r>
              <a:rPr lang="en-US" dirty="0"/>
              <a:t>Upload your abstract and CV with Form 40</a:t>
            </a:r>
          </a:p>
          <a:p>
            <a:pPr>
              <a:buFont typeface="Arial" panose="020B0604020202020204" pitchFamily="34" charset="0"/>
              <a:buChar char="•"/>
            </a:pPr>
            <a:r>
              <a:rPr lang="en-US" b="1" u="sng" dirty="0"/>
              <a:t>2 weeks after defense </a:t>
            </a:r>
            <a:r>
              <a:rPr lang="en-US" dirty="0"/>
              <a:t>– Submit final dissertation/thesis to Canvas </a:t>
            </a:r>
            <a:r>
              <a:rPr lang="en-US" dirty="0" err="1"/>
              <a:t>TurnItIn</a:t>
            </a:r>
            <a:r>
              <a:rPr lang="en-US" dirty="0"/>
              <a:t> course and  ProQuest for editing</a:t>
            </a:r>
          </a:p>
        </p:txBody>
      </p:sp>
    </p:spTree>
    <p:extLst>
      <p:ext uri="{BB962C8B-B14F-4D97-AF65-F5344CB8AC3E}">
        <p14:creationId xmlns:p14="http://schemas.microsoft.com/office/powerpoint/2010/main" val="2326333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AF88E-CD1B-C545-A51B-48973FEB3CF0}"/>
              </a:ext>
            </a:extLst>
          </p:cNvPr>
          <p:cNvSpPr>
            <a:spLocks noGrp="1"/>
          </p:cNvSpPr>
          <p:nvPr>
            <p:ph type="title"/>
          </p:nvPr>
        </p:nvSpPr>
        <p:spPr/>
        <p:txBody>
          <a:bodyPr/>
          <a:lstStyle/>
          <a:p>
            <a:r>
              <a:rPr lang="en-US" dirty="0"/>
              <a:t>Important Dates</a:t>
            </a:r>
          </a:p>
        </p:txBody>
      </p:sp>
      <p:sp>
        <p:nvSpPr>
          <p:cNvPr id="3" name="Content Placeholder 2">
            <a:extLst>
              <a:ext uri="{FF2B5EF4-FFF2-40B4-BE49-F238E27FC236}">
                <a16:creationId xmlns:a16="http://schemas.microsoft.com/office/drawing/2014/main" id="{93AF6252-04FC-9D41-8811-403114AE8F71}"/>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US" b="1" u="sng" dirty="0"/>
              <a:t>At least 1 week before GFC meeting to approve degrees</a:t>
            </a:r>
          </a:p>
          <a:p>
            <a:pPr lvl="1">
              <a:buFont typeface="Arial" panose="020B0604020202020204" pitchFamily="34" charset="0"/>
              <a:buChar char="•"/>
            </a:pPr>
            <a:r>
              <a:rPr lang="en-US" dirty="0"/>
              <a:t>Request for Report on Final Defense and Oral Examination (Form 43/41) in IMPACT</a:t>
            </a:r>
          </a:p>
          <a:p>
            <a:pPr lvl="1">
              <a:buFont typeface="Arial" panose="020B0604020202020204" pitchFamily="34" charset="0"/>
              <a:buChar char="•"/>
            </a:pPr>
            <a:r>
              <a:rPr lang="en-US" dirty="0"/>
              <a:t>Signature Page/Approval Page (on paper – original or electronic signatures accepted)</a:t>
            </a:r>
          </a:p>
          <a:p>
            <a:pPr lvl="2">
              <a:buFont typeface="Arial" panose="020B0604020202020204" pitchFamily="34" charset="0"/>
              <a:buChar char="•"/>
            </a:pPr>
            <a:r>
              <a:rPr lang="en-US" dirty="0"/>
              <a:t>The fully signed approval page including the Deans’ signature will be added to the final thesis/dissertation in ProQuest after GFC.</a:t>
            </a:r>
          </a:p>
          <a:p>
            <a:pPr lvl="1">
              <a:buFont typeface="Arial" panose="020B0604020202020204" pitchFamily="34" charset="0"/>
              <a:buChar char="•"/>
            </a:pPr>
            <a:r>
              <a:rPr lang="en-US" dirty="0"/>
              <a:t>Formatting edits completed in ProQuest, Post-Grad survey completed</a:t>
            </a:r>
          </a:p>
          <a:p>
            <a:pPr marL="457200" lvl="1" indent="0">
              <a:buNone/>
            </a:pPr>
            <a:endParaRPr lang="en-US" dirty="0"/>
          </a:p>
          <a:p>
            <a:pPr marL="0" indent="0">
              <a:buNone/>
            </a:pPr>
            <a:r>
              <a:rPr lang="en-US" b="1" dirty="0">
                <a:solidFill>
                  <a:srgbClr val="FF0000"/>
                </a:solidFill>
              </a:rPr>
              <a:t>*</a:t>
            </a:r>
            <a:r>
              <a:rPr lang="en-US" dirty="0">
                <a:solidFill>
                  <a:srgbClr val="FF0000"/>
                </a:solidFill>
              </a:rPr>
              <a:t>Both forms will be submitted without the Dean’s signature. Following Degree Approval by GFC, the Dean will sign </a:t>
            </a:r>
          </a:p>
        </p:txBody>
      </p:sp>
    </p:spTree>
    <p:extLst>
      <p:ext uri="{BB962C8B-B14F-4D97-AF65-F5344CB8AC3E}">
        <p14:creationId xmlns:p14="http://schemas.microsoft.com/office/powerpoint/2010/main" val="1979747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39AB4-771C-264C-A406-FE7C02B7CAAC}"/>
              </a:ext>
            </a:extLst>
          </p:cNvPr>
          <p:cNvSpPr>
            <a:spLocks noGrp="1"/>
          </p:cNvSpPr>
          <p:nvPr>
            <p:ph type="title"/>
          </p:nvPr>
        </p:nvSpPr>
        <p:spPr/>
        <p:txBody>
          <a:bodyPr/>
          <a:lstStyle/>
          <a:p>
            <a:r>
              <a:rPr lang="en-US" dirty="0" err="1"/>
              <a:t>TurnItIn</a:t>
            </a:r>
            <a:r>
              <a:rPr lang="en-US" dirty="0"/>
              <a:t> Course and Report</a:t>
            </a:r>
          </a:p>
        </p:txBody>
      </p:sp>
      <p:sp>
        <p:nvSpPr>
          <p:cNvPr id="4" name="Content Placeholder 3">
            <a:extLst>
              <a:ext uri="{FF2B5EF4-FFF2-40B4-BE49-F238E27FC236}">
                <a16:creationId xmlns:a16="http://schemas.microsoft.com/office/drawing/2014/main" id="{CAFBC2DB-3C40-4649-A70B-1C271B4D9972}"/>
              </a:ext>
            </a:extLst>
          </p:cNvPr>
          <p:cNvSpPr>
            <a:spLocks noGrp="1"/>
          </p:cNvSpPr>
          <p:nvPr>
            <p:ph idx="1"/>
          </p:nvPr>
        </p:nvSpPr>
        <p:spPr>
          <a:xfrm>
            <a:off x="1295401" y="2556932"/>
            <a:ext cx="9601196" cy="3402434"/>
          </a:xfrm>
        </p:spPr>
        <p:txBody>
          <a:bodyPr>
            <a:noAutofit/>
          </a:bodyPr>
          <a:lstStyle/>
          <a:p>
            <a:pPr>
              <a:buFont typeface="Arial" panose="020B0604020202020204" pitchFamily="34" charset="0"/>
              <a:buChar char="•"/>
            </a:pPr>
            <a:r>
              <a:rPr lang="en-US" sz="1600" dirty="0"/>
              <a:t>Students who applied for graduation will be added to GSBS Turnitin course in Canvas</a:t>
            </a:r>
          </a:p>
          <a:p>
            <a:pPr>
              <a:buFont typeface="Arial" panose="020B0604020202020204" pitchFamily="34" charset="0"/>
              <a:buChar char="•"/>
            </a:pPr>
            <a:r>
              <a:rPr lang="en-US" sz="1600" dirty="0"/>
              <a:t>Upload “Initial Submission” </a:t>
            </a:r>
            <a:r>
              <a:rPr lang="en-US" sz="1600" b="1" u="sng" dirty="0">
                <a:highlight>
                  <a:srgbClr val="FFFF00"/>
                </a:highlight>
              </a:rPr>
              <a:t>1 month before defense</a:t>
            </a:r>
          </a:p>
          <a:p>
            <a:pPr lvl="1">
              <a:buFont typeface="Arial" panose="020B0604020202020204" pitchFamily="34" charset="0"/>
              <a:buChar char="•"/>
            </a:pPr>
            <a:r>
              <a:rPr lang="en-US" sz="1600" dirty="0"/>
              <a:t>Email Similarity Report to PI</a:t>
            </a:r>
          </a:p>
          <a:p>
            <a:pPr>
              <a:buFont typeface="Arial" panose="020B0604020202020204" pitchFamily="34" charset="0"/>
              <a:buChar char="•"/>
            </a:pPr>
            <a:r>
              <a:rPr lang="en-US" sz="1600" dirty="0"/>
              <a:t>Meet with PI to discuss any major findings of similarities if necessary</a:t>
            </a:r>
          </a:p>
          <a:p>
            <a:pPr>
              <a:buFont typeface="Arial" panose="020B0604020202020204" pitchFamily="34" charset="0"/>
              <a:buChar char="•"/>
            </a:pPr>
            <a:r>
              <a:rPr lang="en-US" sz="1600" dirty="0"/>
              <a:t>Upload “Final Submission” </a:t>
            </a:r>
            <a:r>
              <a:rPr lang="en-US" sz="1600" b="1" u="sng" dirty="0">
                <a:highlight>
                  <a:srgbClr val="FFFF00"/>
                </a:highlight>
              </a:rPr>
              <a:t>within 2 weeks following defense</a:t>
            </a:r>
          </a:p>
          <a:p>
            <a:pPr lvl="1">
              <a:buFont typeface="Arial" panose="020B0604020202020204" pitchFamily="34" charset="0"/>
              <a:buChar char="•"/>
            </a:pPr>
            <a:r>
              <a:rPr lang="en-US" sz="1600" dirty="0"/>
              <a:t>Same version should be uploaded to ProQuest</a:t>
            </a:r>
          </a:p>
          <a:p>
            <a:pPr lvl="1">
              <a:buFont typeface="Arial" panose="020B0604020202020204" pitchFamily="34" charset="0"/>
              <a:buChar char="•"/>
            </a:pPr>
            <a:r>
              <a:rPr lang="en-US" sz="1600" dirty="0"/>
              <a:t>All formatting edits in ProQuest must be completed at least one week prior to GFC.</a:t>
            </a:r>
            <a:endParaRPr lang="en-US" sz="1600" b="1" dirty="0">
              <a:solidFill>
                <a:srgbClr val="FF0000"/>
              </a:solidFill>
            </a:endParaRPr>
          </a:p>
          <a:p>
            <a:pPr marL="0" indent="0">
              <a:buNone/>
            </a:pPr>
            <a:r>
              <a:rPr lang="en-US" sz="1600" dirty="0">
                <a:solidFill>
                  <a:srgbClr val="FF0000"/>
                </a:solidFill>
              </a:rPr>
              <a:t>*The </a:t>
            </a:r>
            <a:r>
              <a:rPr lang="en-US" sz="1600" dirty="0" err="1">
                <a:solidFill>
                  <a:srgbClr val="FF0000"/>
                </a:solidFill>
              </a:rPr>
              <a:t>TurnItIn</a:t>
            </a:r>
            <a:r>
              <a:rPr lang="en-US" sz="1600" dirty="0">
                <a:solidFill>
                  <a:srgbClr val="FF0000"/>
                </a:solidFill>
              </a:rPr>
              <a:t> process is not meant to be punitive but is meant to assist our students with submitting original work and ideas, to support our academic integrity policies, and to uphold our institutional reputation.</a:t>
            </a:r>
          </a:p>
        </p:txBody>
      </p:sp>
    </p:spTree>
    <p:extLst>
      <p:ext uri="{BB962C8B-B14F-4D97-AF65-F5344CB8AC3E}">
        <p14:creationId xmlns:p14="http://schemas.microsoft.com/office/powerpoint/2010/main" val="2296252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148-01EC-964B-9138-BE441C12C40F}"/>
              </a:ext>
            </a:extLst>
          </p:cNvPr>
          <p:cNvSpPr>
            <a:spLocks noGrp="1"/>
          </p:cNvSpPr>
          <p:nvPr>
            <p:ph type="title"/>
          </p:nvPr>
        </p:nvSpPr>
        <p:spPr/>
        <p:txBody>
          <a:bodyPr/>
          <a:lstStyle/>
          <a:p>
            <a:r>
              <a:rPr lang="en-US" dirty="0"/>
              <a:t>Similarity Report</a:t>
            </a:r>
          </a:p>
        </p:txBody>
      </p:sp>
      <p:sp>
        <p:nvSpPr>
          <p:cNvPr id="4" name="Content Placeholder 3">
            <a:extLst>
              <a:ext uri="{FF2B5EF4-FFF2-40B4-BE49-F238E27FC236}">
                <a16:creationId xmlns:a16="http://schemas.microsoft.com/office/drawing/2014/main" id="{A2348132-C72C-DF49-B3E1-BFF8B904303C}"/>
              </a:ext>
            </a:extLst>
          </p:cNvPr>
          <p:cNvSpPr>
            <a:spLocks noGrp="1"/>
          </p:cNvSpPr>
          <p:nvPr>
            <p:ph sz="half" idx="1"/>
          </p:nvPr>
        </p:nvSpPr>
        <p:spPr/>
        <p:txBody>
          <a:bodyPr>
            <a:normAutofit fontScale="62500" lnSpcReduction="20000"/>
          </a:bodyPr>
          <a:lstStyle/>
          <a:p>
            <a:r>
              <a:rPr lang="en-US" dirty="0"/>
              <a:t>Report will give students an overall percentage of similar text found within submission</a:t>
            </a:r>
          </a:p>
          <a:p>
            <a:r>
              <a:rPr lang="en-US" dirty="0"/>
              <a:t>These colored tabs are seen on the side of your submission in Canvas as well as in the Grades section</a:t>
            </a:r>
          </a:p>
          <a:p>
            <a:r>
              <a:rPr lang="en-US" dirty="0"/>
              <a:t>GSBS Acceptable Range: </a:t>
            </a:r>
            <a:r>
              <a:rPr lang="en-US" b="1" dirty="0">
                <a:highlight>
                  <a:srgbClr val="FFFF00"/>
                </a:highlight>
              </a:rPr>
              <a:t>0-24%</a:t>
            </a:r>
          </a:p>
          <a:p>
            <a:r>
              <a:rPr lang="en-US" dirty="0"/>
              <a:t>Ranges:</a:t>
            </a:r>
          </a:p>
          <a:p>
            <a:pPr lvl="1"/>
            <a:r>
              <a:rPr lang="en-US" dirty="0"/>
              <a:t>Blue: 0% matching text</a:t>
            </a:r>
          </a:p>
          <a:p>
            <a:pPr lvl="1"/>
            <a:r>
              <a:rPr lang="en-US" dirty="0"/>
              <a:t>Green: 1 – 24% matching text</a:t>
            </a:r>
          </a:p>
          <a:p>
            <a:pPr lvl="1"/>
            <a:r>
              <a:rPr lang="en-US" dirty="0"/>
              <a:t>Yellow: 25 – 49% matching text</a:t>
            </a:r>
          </a:p>
          <a:p>
            <a:pPr lvl="1"/>
            <a:r>
              <a:rPr lang="en-US" dirty="0"/>
              <a:t>Orange: 50 – 74% matching text</a:t>
            </a:r>
          </a:p>
          <a:p>
            <a:pPr lvl="1"/>
            <a:r>
              <a:rPr lang="en-US" dirty="0"/>
              <a:t>Red: 75 – 100% matching text</a:t>
            </a:r>
          </a:p>
          <a:p>
            <a:pPr lvl="1"/>
            <a:endParaRPr lang="en-US" dirty="0"/>
          </a:p>
        </p:txBody>
      </p:sp>
      <p:pic>
        <p:nvPicPr>
          <p:cNvPr id="6" name="Content Placeholder 5">
            <a:extLst>
              <a:ext uri="{FF2B5EF4-FFF2-40B4-BE49-F238E27FC236}">
                <a16:creationId xmlns:a16="http://schemas.microsoft.com/office/drawing/2014/main" id="{D3214284-0CA0-554D-A5F0-8D31ED2F05E7}"/>
              </a:ext>
            </a:extLst>
          </p:cNvPr>
          <p:cNvPicPr>
            <a:picLocks noGrp="1" noChangeAspect="1"/>
          </p:cNvPicPr>
          <p:nvPr>
            <p:ph sz="half" idx="2"/>
          </p:nvPr>
        </p:nvPicPr>
        <p:blipFill>
          <a:blip r:embed="rId2"/>
          <a:stretch>
            <a:fillRect/>
          </a:stretch>
        </p:blipFill>
        <p:spPr>
          <a:xfrm>
            <a:off x="6181725" y="3142188"/>
            <a:ext cx="4718050" cy="2146837"/>
          </a:xfrm>
          <a:prstGeom prst="rect">
            <a:avLst/>
          </a:prstGeom>
        </p:spPr>
      </p:pic>
    </p:spTree>
    <p:extLst>
      <p:ext uri="{BB962C8B-B14F-4D97-AF65-F5344CB8AC3E}">
        <p14:creationId xmlns:p14="http://schemas.microsoft.com/office/powerpoint/2010/main" val="1321580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03D3C-7114-614D-BEFF-DDB0F2FE1D5F}"/>
              </a:ext>
            </a:extLst>
          </p:cNvPr>
          <p:cNvSpPr>
            <a:spLocks noGrp="1"/>
          </p:cNvSpPr>
          <p:nvPr>
            <p:ph type="title"/>
          </p:nvPr>
        </p:nvSpPr>
        <p:spPr/>
        <p:txBody>
          <a:bodyPr/>
          <a:lstStyle/>
          <a:p>
            <a:r>
              <a:rPr lang="en-US" dirty="0"/>
              <a:t>How to Access the Report</a:t>
            </a:r>
          </a:p>
        </p:txBody>
      </p:sp>
      <p:sp>
        <p:nvSpPr>
          <p:cNvPr id="3" name="Content Placeholder 2">
            <a:extLst>
              <a:ext uri="{FF2B5EF4-FFF2-40B4-BE49-F238E27FC236}">
                <a16:creationId xmlns:a16="http://schemas.microsoft.com/office/drawing/2014/main" id="{D90337FF-F123-0440-9534-3E4CF2543990}"/>
              </a:ext>
            </a:extLst>
          </p:cNvPr>
          <p:cNvSpPr>
            <a:spLocks noGrp="1"/>
          </p:cNvSpPr>
          <p:nvPr>
            <p:ph sz="half" idx="1"/>
          </p:nvPr>
        </p:nvSpPr>
        <p:spPr/>
        <p:txBody>
          <a:bodyPr/>
          <a:lstStyle/>
          <a:p>
            <a:r>
              <a:rPr lang="en-US" dirty="0"/>
              <a:t>Click Submission Details on the righthand corner</a:t>
            </a:r>
          </a:p>
          <a:p>
            <a:r>
              <a:rPr lang="en-US" dirty="0"/>
              <a:t>Click blue icon next to document name</a:t>
            </a:r>
          </a:p>
          <a:p>
            <a:endParaRPr lang="en-US" dirty="0"/>
          </a:p>
        </p:txBody>
      </p:sp>
      <p:pic>
        <p:nvPicPr>
          <p:cNvPr id="6" name="Content Placeholder 5">
            <a:extLst>
              <a:ext uri="{FF2B5EF4-FFF2-40B4-BE49-F238E27FC236}">
                <a16:creationId xmlns:a16="http://schemas.microsoft.com/office/drawing/2014/main" id="{0B816A03-17AC-5F4A-8B97-B7C133367FE4}"/>
              </a:ext>
            </a:extLst>
          </p:cNvPr>
          <p:cNvPicPr>
            <a:picLocks noGrp="1" noChangeAspect="1"/>
          </p:cNvPicPr>
          <p:nvPr>
            <p:ph sz="half" idx="2"/>
          </p:nvPr>
        </p:nvPicPr>
        <p:blipFill>
          <a:blip r:embed="rId2"/>
          <a:stretch>
            <a:fillRect/>
          </a:stretch>
        </p:blipFill>
        <p:spPr>
          <a:xfrm>
            <a:off x="6181852" y="2988163"/>
            <a:ext cx="4711700" cy="2454441"/>
          </a:xfrm>
        </p:spPr>
      </p:pic>
    </p:spTree>
    <p:extLst>
      <p:ext uri="{BB962C8B-B14F-4D97-AF65-F5344CB8AC3E}">
        <p14:creationId xmlns:p14="http://schemas.microsoft.com/office/powerpoint/2010/main" val="608378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7A264-F14B-DA4C-88FD-0A39B0DD13A9}"/>
              </a:ext>
            </a:extLst>
          </p:cNvPr>
          <p:cNvSpPr>
            <a:spLocks noGrp="1"/>
          </p:cNvSpPr>
          <p:nvPr>
            <p:ph type="title"/>
          </p:nvPr>
        </p:nvSpPr>
        <p:spPr/>
        <p:txBody>
          <a:bodyPr/>
          <a:lstStyle/>
          <a:p>
            <a:r>
              <a:rPr lang="en-US" dirty="0"/>
              <a:t>Example of Similarity Report</a:t>
            </a:r>
          </a:p>
        </p:txBody>
      </p:sp>
      <p:pic>
        <p:nvPicPr>
          <p:cNvPr id="5" name="Content Placeholder 4">
            <a:extLst>
              <a:ext uri="{FF2B5EF4-FFF2-40B4-BE49-F238E27FC236}">
                <a16:creationId xmlns:a16="http://schemas.microsoft.com/office/drawing/2014/main" id="{ECD11C28-316B-9D4D-B324-86A99B48DF0E}"/>
              </a:ext>
            </a:extLst>
          </p:cNvPr>
          <p:cNvPicPr>
            <a:picLocks noGrp="1" noChangeAspect="1"/>
          </p:cNvPicPr>
          <p:nvPr>
            <p:ph idx="1"/>
          </p:nvPr>
        </p:nvPicPr>
        <p:blipFill>
          <a:blip r:embed="rId2"/>
          <a:stretch>
            <a:fillRect/>
          </a:stretch>
        </p:blipFill>
        <p:spPr>
          <a:xfrm>
            <a:off x="2305555" y="2557463"/>
            <a:ext cx="7580889" cy="3317875"/>
          </a:xfrm>
        </p:spPr>
      </p:pic>
    </p:spTree>
    <p:extLst>
      <p:ext uri="{BB962C8B-B14F-4D97-AF65-F5344CB8AC3E}">
        <p14:creationId xmlns:p14="http://schemas.microsoft.com/office/powerpoint/2010/main" val="15105703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{199F42EE-93D6-4741-BD34-D792D6C5B020}tf10001064</Template>
  <TotalTime>21666</TotalTime>
  <Words>1405</Words>
  <Application>Microsoft Office PowerPoint</Application>
  <PresentationFormat>Widescreen</PresentationFormat>
  <Paragraphs>152</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Garamond</vt:lpstr>
      <vt:lpstr>Organic</vt:lpstr>
      <vt:lpstr>Dissertation/Thesis Guidelines</vt:lpstr>
      <vt:lpstr>Conferral Dates</vt:lpstr>
      <vt:lpstr>In Absentia </vt:lpstr>
      <vt:lpstr>Important Dates</vt:lpstr>
      <vt:lpstr>Important Dates</vt:lpstr>
      <vt:lpstr>TurnItIn Course and Report</vt:lpstr>
      <vt:lpstr>Similarity Report</vt:lpstr>
      <vt:lpstr>How to Access the Report</vt:lpstr>
      <vt:lpstr>Example of Similarity Report</vt:lpstr>
      <vt:lpstr>Turnitin is flagging my previous work</vt:lpstr>
      <vt:lpstr>General Format of Paper </vt:lpstr>
      <vt:lpstr>Using Third Party Content</vt:lpstr>
      <vt:lpstr>What If I Want To Use My Previous Work?</vt:lpstr>
      <vt:lpstr>ProQuest Requirements</vt:lpstr>
      <vt:lpstr>Things to Consider During ProQuest Submission</vt:lpstr>
      <vt:lpstr>Publishing Your Work</vt:lpstr>
      <vt:lpstr>Embargo/Delayed Release</vt:lpstr>
      <vt:lpstr>Copyright</vt:lpstr>
      <vt:lpstr>Physical Bound Copies</vt:lpstr>
      <vt:lpstr>What happens once my submission has been approved?</vt:lpstr>
      <vt:lpstr>What if I need to make changes on ProQuest?</vt:lpstr>
      <vt:lpstr>Resources Available on GSBS Graduation and Dissertation/Thesis Sites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Dissertation/Thesis Guidelines</dc:title>
  <dc:creator>Alexandra De Jesus</dc:creator>
  <cp:lastModifiedBy>Thompson, Tiffany</cp:lastModifiedBy>
  <cp:revision>73</cp:revision>
  <cp:lastPrinted>2020-01-28T16:01:52Z</cp:lastPrinted>
  <dcterms:created xsi:type="dcterms:W3CDTF">2019-08-20T12:58:34Z</dcterms:created>
  <dcterms:modified xsi:type="dcterms:W3CDTF">2022-07-21T19:04:48Z</dcterms:modified>
</cp:coreProperties>
</file>